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B285A4B-95E4-4B6D-9758-25346632C5AA}" type="datetimeFigureOut">
              <a:rPr lang="en-US" smtClean="0"/>
              <a:t>10/8/2012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A25B03-C198-4705-A827-7A2BCEF15BB0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com/content/cc3/en.html" TargetMode="External"/><Relationship Id="rId2" Type="http://schemas.openxmlformats.org/officeDocument/2006/relationships/hyperlink" Target="http://www.copyright.gov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opyright.lib.utexas.edu/" TargetMode="External"/><Relationship Id="rId5" Type="http://schemas.openxmlformats.org/officeDocument/2006/relationships/hyperlink" Target="http://www.ncpublicschools.org/copyright1.html" TargetMode="External"/><Relationship Id="rId4" Type="http://schemas.openxmlformats.org/officeDocument/2006/relationships/hyperlink" Target="http://ted.coe.wayne.edu/ted6020/FairUs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Copyright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Holly Webb </a:t>
            </a:r>
          </a:p>
          <a:p>
            <a:r>
              <a:rPr lang="en-US" dirty="0" smtClean="0"/>
              <a:t>Applications of Technology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6200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chemeClr val="accent1"/>
                </a:solidFill>
                <a:latin typeface="Arial Black" pitchFamily="34" charset="0"/>
              </a:rPr>
              <a:t>What</a:t>
            </a:r>
            <a:r>
              <a:rPr lang="en-US" sz="4000" dirty="0" smtClean="0">
                <a:solidFill>
                  <a:schemeClr val="accent1"/>
                </a:solidFill>
                <a:latin typeface="Arial Black" pitchFamily="34" charset="0"/>
              </a:rPr>
              <a:t> is Infringement? </a:t>
            </a:r>
            <a:endParaRPr lang="en-US" sz="4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unauthorized use of works that are under copyright; when you violate copyright holders’ “exclusive rights”.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Exclusive rights include: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Being able to reproduce the work in copies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Being able to prepare derivative works based upon the work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Being able to perform the work publicly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Being able to display the copyrighted work publicly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Being able to distribute copies of the work to the public by sale or other transfer of ownership, or by rental, lease, or lending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 the case of sound recordings, being able to perform the work publicly by means of a digital audio transmission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91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The penalty for copyright infringement is no more than $2500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Fair-Use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8153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Fair use is a way to limit copyright owners’ control.  Fair use law allows people to make reproductions of work for personal use, education, commentary, criticism, parody, or other socially beneficial uses.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Who heavily supports fair use?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Scientists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Librarians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News agencies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Academics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886200"/>
            <a:ext cx="7772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To determine whether or not a use is fair use, the case must be taken to Federal Court.  The judge then makes a decision based on four factors: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purpose and character of your use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nature of the copyrighted work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amount and substantiality of the portion taken, and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effect of the use upon the potential market.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Adhering to Copyright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318022"/>
            <a:ext cx="7543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Multimedia-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You must determine if the material falls under the “fair use” guidelines by analyzing it.</a:t>
            </a:r>
          </a:p>
          <a:p>
            <a:endParaRPr lang="en-US" u="sng" dirty="0"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Text-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can use: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Up to 10% of a copyrighted work or 1000 words, whichever is less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Entire poem if less than 250 words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250 words or less if longer poem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No more than 5 poems (or excerpts) of different poets, from an anthology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Only 3 poems (or excerpts) per poet 	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Music-</a:t>
            </a:r>
            <a:r>
              <a:rPr lang="en-US" dirty="0" smtClean="0"/>
              <a:t> You can use: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Up to 10% of a copyrighted musical composition, but no more than 30 seconds</a:t>
            </a:r>
            <a:r>
              <a:rPr lang="en-US" sz="2800" dirty="0"/>
              <a:t> 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Up to 10% of a body of sound recording, but no more than 30 seconds</a:t>
            </a:r>
            <a:r>
              <a:rPr lang="en-US" sz="2800" dirty="0"/>
              <a:t> 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alterations cannot change the basic melody or the fundamental character of the work</a:t>
            </a:r>
            <a:r>
              <a:rPr lang="en-US" sz="2800" dirty="0"/>
              <a:t> 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film in the Classroom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Film is a great addition to any teacher’s lesson plan.  </a:t>
            </a:r>
            <a:r>
              <a:rPr lang="en-US" dirty="0" err="1" smtClean="0"/>
              <a:t>Tdf</a:t>
            </a:r>
            <a:r>
              <a:rPr lang="en-US" dirty="0" smtClean="0"/>
              <a:t>  Use </a:t>
            </a:r>
            <a:r>
              <a:rPr lang="en-US" dirty="0"/>
              <a:t>of film and video is permitted in an educational institution so long as all of the following conditions are met: </a:t>
            </a:r>
          </a:p>
          <a:p>
            <a:r>
              <a:rPr lang="en-US" dirty="0"/>
              <a:t>1. The film must be shown as part of the instructional program. </a:t>
            </a:r>
          </a:p>
          <a:p>
            <a:r>
              <a:rPr lang="en-US" dirty="0"/>
              <a:t>2. The film must be shown by students, instructors, or guest lecturers, and can only be shown to students and educators. </a:t>
            </a:r>
          </a:p>
          <a:p>
            <a:r>
              <a:rPr lang="en-US" dirty="0"/>
              <a:t>3. The film must be shown either in a classroom or other school location devoted to instruction. </a:t>
            </a:r>
          </a:p>
          <a:p>
            <a:r>
              <a:rPr lang="en-US" dirty="0"/>
              <a:t>4. The film must be shown either in a face-to-face setting or where students and teacher(s) are in the same building or general area. </a:t>
            </a:r>
          </a:p>
          <a:p>
            <a:r>
              <a:rPr lang="en-US" dirty="0"/>
              <a:t>5. The film shown must be a legitimate copy, with the copyright notice included. </a:t>
            </a:r>
          </a:p>
          <a:p>
            <a:r>
              <a:rPr lang="en-US" dirty="0"/>
              <a:t>6. Films or videos may not be used for entertainment or recreation.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TV in the Classroom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764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In the United Stated, you are allowed to record live TV for personal use.  Under the Fair Use Clause, recording TV programs to view at a later date is legal. </a:t>
            </a:r>
            <a:endParaRPr lang="en-US" dirty="0"/>
          </a:p>
        </p:txBody>
      </p:sp>
      <p:pic>
        <p:nvPicPr>
          <p:cNvPr id="1026" name="Picture 2" descr="C:\Users\Holly\AppData\Local\Microsoft\Windows\Temporary Internet Files\Content.IE5\Y6X86V8G\MC9002321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76600"/>
            <a:ext cx="3004996" cy="2217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Items in YOUR Classroom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43434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You can go here to search for and obtain permission to use and share content from works.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590800"/>
            <a:ext cx="6553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Copyright.com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Making your own website. . . What things should you consider?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667000"/>
            <a:ext cx="708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You should know what copyright is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also need to realize that even if you do not see a copyright notice, it is still protected by copyright laws</a:t>
            </a:r>
          </a:p>
          <a:p>
            <a:pPr marL="342900" indent="-342900">
              <a:buAutoNum type="arabicPeriod"/>
            </a:pPr>
            <a:r>
              <a:rPr lang="en-US" dirty="0" smtClean="0"/>
              <a:t>Many people do not think twice about using a picture they found on the web.  You are required to ask permission before using these pictures</a:t>
            </a:r>
          </a:p>
          <a:p>
            <a:pPr marL="342900" indent="-342900">
              <a:buAutoNum type="arabicPeriod"/>
            </a:pPr>
            <a:r>
              <a:rPr lang="en-US" dirty="0" smtClean="0"/>
              <a:t>Do not just assume that you won’t get caught.  Even if nobody ever looks at your website you should feel good about knowing you’ve done the right thing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http://www.copyright.gov/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http://www.copyright.com/content/cc3/en.html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http://ted.coe.wayne.edu/ted6020/FairUse.html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5"/>
              </a:rPr>
              <a:t>http://www.ncpublicschools.org/copyright1.html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6"/>
              </a:rPr>
              <a:t>http://copyright.lib.utexas.edu/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515</TotalTime>
  <Words>630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Copyright Presentation</vt:lpstr>
      <vt:lpstr>Slide 2</vt:lpstr>
      <vt:lpstr>Fair-Use</vt:lpstr>
      <vt:lpstr>Adhering to Copyright</vt:lpstr>
      <vt:lpstr>Using film in the Classroom</vt:lpstr>
      <vt:lpstr>Using TV in the Classroom</vt:lpstr>
      <vt:lpstr>Using Items in YOUR Classroom</vt:lpstr>
      <vt:lpstr>Making your own website. . . What things should you consider?</vt:lpstr>
      <vt:lpstr>Sources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Presentation</dc:title>
  <dc:creator>Holly</dc:creator>
  <cp:lastModifiedBy>Holly</cp:lastModifiedBy>
  <cp:revision>9</cp:revision>
  <dcterms:created xsi:type="dcterms:W3CDTF">2012-10-09T04:55:51Z</dcterms:created>
  <dcterms:modified xsi:type="dcterms:W3CDTF">2012-10-09T13:31:01Z</dcterms:modified>
</cp:coreProperties>
</file>